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58" r:id="rId5"/>
    <p:sldId id="261" r:id="rId6"/>
    <p:sldId id="262" r:id="rId7"/>
    <p:sldId id="264" r:id="rId8"/>
    <p:sldId id="265" r:id="rId9"/>
    <p:sldId id="266" r:id="rId10"/>
    <p:sldId id="267" r:id="rId11"/>
    <p:sldId id="26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2"/>
    <p:restoredTop sz="94641"/>
  </p:normalViewPr>
  <p:slideViewPr>
    <p:cSldViewPr snapToGrid="0" snapToObjects="1">
      <p:cViewPr varScale="1">
        <p:scale>
          <a:sx n="193" d="100"/>
          <a:sy n="193" d="100"/>
        </p:scale>
        <p:origin x="208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4A40A4-7151-FD4E-B466-7F511935978E}" type="datetimeFigureOut">
              <a:rPr lang="en-US" smtClean="0"/>
              <a:t>4/16/22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632A4D-564E-C546-92DC-A8158FB9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156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32A4D-564E-C546-92DC-A8158FB9D3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549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32A4D-564E-C546-92DC-A8158FB9D3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40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32A4D-564E-C546-92DC-A8158FB9D3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900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32A4D-564E-C546-92DC-A8158FB9D3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091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8C225-3ADD-E139-D0A6-6855FC10F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6D5E10-A155-1D1B-BAC7-3E42332C07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B0957-2CD9-39CB-A283-301D8A431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8E060-5A32-89EF-DB33-BED533135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4C2A2-02C8-C09F-042D-63B29CC45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6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18102-4047-C2BA-7B3A-1E3348BA0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83DD96-42B6-06EF-F57F-AE51D3E06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89847-C090-5542-31D0-8AC56CB6F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E7570-2488-14AA-E6E6-D66DCF84F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1B7C4-936A-3BD1-114B-CA697D404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85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099E55-709B-192D-6275-00D9B2E05A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29AF8F-4AE2-BBD6-8682-24CA1A4B2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DFA43-D872-6F5F-7D11-3C9609F51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C34D0-C903-EC4A-8097-76BDE8B76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23DCD-1B89-2A5D-30E1-604142D45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35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EE21A-E390-73A8-C753-102661B3A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3A202-80DD-B245-A29C-3A2BABA2A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779BD-F130-A961-83E2-DB9318527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74800-EC3C-CF18-A3DC-890D361DB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2F2F7-129B-3A8F-AB9B-B85D12B06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35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F5F28-4803-79AA-3DEF-5DF5CE576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A5665C-8818-C510-2E23-682ECD04E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3A6CD-48EE-FDD7-7285-BF50A92C4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0BE88-4DDE-2CE6-2EBE-B1FC7B290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635D1-0CA7-FCA8-CF7D-4556F5BF3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09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304AD-1E4D-1F29-818C-273F458AD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7F8A4-0939-64CA-03C5-17D2780A41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F980D5-1D8A-A6AF-AD0C-B3C715A4D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4ADF0-5029-FBE5-1A51-FF7505539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469E4-6A10-4556-9FCD-D68D15162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B6190-EF1A-7B30-AAF8-414E986E6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783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20E5-3FE2-177D-C92F-BB0BDBD1F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7ABCF5-63A8-9394-E0DE-A4E3C0157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BC048-F064-1395-EBE7-81C3FF9F8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5B1F7B-15F9-875B-7120-AFC916238F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85F266-2E6C-D25D-4954-002268A5C4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48A11C-1F7A-D058-A8AF-543AF8180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9F7F82-A62A-C473-72F3-AFEC47B22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6AB68D-08B4-2FBF-82A5-8F6A9FD74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9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68762-764B-99A2-C6B0-2B286EC5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99AF8-955F-94C1-9AE5-CE452CFA0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3F4D4A-E496-FF25-E749-0762675DD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66618A-84FD-F6F8-E006-49BE6A691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8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56C180-7803-FECB-9D5A-DD3D6F78B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B2598A-73F6-61F9-E82A-6A785B279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678446-B193-231B-4767-4AC276E43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757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352C3-1A81-6304-0053-3E0728EB3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6FFA-069B-3DE9-FAB3-4D357CEF2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2F2649-501A-0E33-003D-A22C4FA8E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255B82-41C8-F047-44CC-7EF995C46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5C8892-7E16-3745-CC9A-C787A2F2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F5CEB-44DC-60E0-0750-39473EDDA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04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138A6-B85F-0560-25C7-DDDAF20F8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CDAB6A-63C2-8E40-F5C2-7659AF1981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23B61-FC8F-A765-E6D3-2B4954CC6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4482E1-ABE9-A711-CBE2-2A4FA168C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B65E5-88A7-47AC-BFE9-635F10169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F9F0C-5974-8039-465E-7447647A5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522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BC651E-0513-8A83-A8FA-80C189E60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E3E208-C0EA-F798-0224-D4C693682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6EE6A-79E6-9AC6-362E-EEE54C79E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BD662-C747-17FD-E408-5A32577D92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39958-204F-7261-7FB0-8AA409FD0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70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1D9DF94-7B2D-4C3E-6AF0-DDD65FCAD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25" y="-50007"/>
            <a:ext cx="12431649" cy="695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874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9135"/>
            <a:ext cx="12402256" cy="18208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Chapaza" pitchFamily="2" charset="0"/>
              </a:rPr>
              <a:t>Possible Solutions to the 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FBF01D-3C24-83CE-BCD6-633F20EA4037}"/>
              </a:ext>
            </a:extLst>
          </p:cNvPr>
          <p:cNvSpPr txBox="1"/>
          <p:nvPr/>
        </p:nvSpPr>
        <p:spPr>
          <a:xfrm>
            <a:off x="225424" y="851296"/>
            <a:ext cx="117411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i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800" strike="sngStrike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Open Clusters do have a </a:t>
            </a:r>
            <a:r>
              <a:rPr lang="en-US" sz="2800" strike="sngStrike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homogenous</a:t>
            </a:r>
            <a:r>
              <a:rPr lang="en-US" sz="2800" strike="sngStrike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stellar population, we then turn to </a:t>
            </a:r>
            <a:r>
              <a:rPr lang="en-US" sz="2800" strike="sngStrike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clustering</a:t>
            </a:r>
            <a:r>
              <a:rPr lang="en-US" sz="2800" strike="sngStrike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on the CMD and metallicity distribution of targets!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Use of an </a:t>
            </a:r>
            <a:r>
              <a:rPr lang="en-US" sz="2800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astrometric</a:t>
            </a:r>
            <a:r>
              <a:rPr lang="en-US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study such as </a:t>
            </a:r>
            <a:r>
              <a:rPr lang="en-US" sz="2800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Gaia’s second data</a:t>
            </a:r>
            <a:r>
              <a:rPr lang="en-US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release to determine population members! </a:t>
            </a:r>
          </a:p>
        </p:txBody>
      </p:sp>
      <p:pic>
        <p:nvPicPr>
          <p:cNvPr id="6" name="Picture 5" descr="A picture containing cake&#10;&#10;Description automatically generated">
            <a:extLst>
              <a:ext uri="{FF2B5EF4-FFF2-40B4-BE49-F238E27FC236}">
                <a16:creationId xmlns:a16="http://schemas.microsoft.com/office/drawing/2014/main" id="{8005FABD-4CF4-D0DE-43B6-04FB7C655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961794">
            <a:off x="6268076" y="3051612"/>
            <a:ext cx="4775603" cy="33761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3AC6EDC-3ECA-0EC4-CA8C-93FB4A12CE29}"/>
              </a:ext>
            </a:extLst>
          </p:cNvPr>
          <p:cNvSpPr txBox="1"/>
          <p:nvPr/>
        </p:nvSpPr>
        <p:spPr>
          <a:xfrm>
            <a:off x="9639297" y="6180667"/>
            <a:ext cx="2327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  <a:latin typeface="American Typewriter" panose="02090604020004020304" pitchFamily="18" charset="77"/>
              </a:rPr>
              <a:t>Image courtesy of ESA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46852A-399C-0AD9-10CD-4DC365BCA2C7}"/>
              </a:ext>
            </a:extLst>
          </p:cNvPr>
          <p:cNvSpPr txBox="1"/>
          <p:nvPr/>
        </p:nvSpPr>
        <p:spPr>
          <a:xfrm>
            <a:off x="225424" y="3711278"/>
            <a:ext cx="64389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2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For this study we use Gaia’s star parallax data! Due to its accuracy and similar use in recent studies such as X, X and X</a:t>
            </a:r>
          </a:p>
        </p:txBody>
      </p:sp>
    </p:spTree>
    <p:extLst>
      <p:ext uri="{BB962C8B-B14F-4D97-AF65-F5344CB8AC3E}">
        <p14:creationId xmlns:p14="http://schemas.microsoft.com/office/powerpoint/2010/main" val="2726465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5128" y="1693586"/>
            <a:ext cx="12402256" cy="3470827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Chapaza" pitchFamily="2" charset="0"/>
              </a:rPr>
              <a:t>The End…</a:t>
            </a:r>
            <a:br>
              <a:rPr lang="en-US" sz="6600" dirty="0">
                <a:solidFill>
                  <a:schemeClr val="bg1"/>
                </a:solidFill>
                <a:latin typeface="Chapaza" pitchFamily="2" charset="0"/>
              </a:rPr>
            </a:br>
            <a:br>
              <a:rPr lang="en-US" sz="6600" dirty="0">
                <a:solidFill>
                  <a:schemeClr val="bg1"/>
                </a:solidFill>
                <a:latin typeface="Chapaza" pitchFamily="2" charset="0"/>
              </a:rPr>
            </a:br>
            <a:r>
              <a:rPr lang="en-US" sz="6600" i="1" dirty="0">
                <a:solidFill>
                  <a:schemeClr val="bg1"/>
                </a:solidFill>
                <a:latin typeface="Chapaza Italic" pitchFamily="2" charset="0"/>
              </a:rPr>
              <a:t>Questions? Feedback?</a:t>
            </a:r>
            <a:endParaRPr lang="en-US" sz="6600" dirty="0">
              <a:solidFill>
                <a:schemeClr val="bg1"/>
              </a:solidFill>
              <a:latin typeface="Chapaz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376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5128" y="2518568"/>
            <a:ext cx="12402256" cy="18208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Chapaza" pitchFamily="2" charset="0"/>
              </a:rPr>
              <a:t>Slides to Aid Potential Questions</a:t>
            </a:r>
          </a:p>
        </p:txBody>
      </p:sp>
    </p:spTree>
    <p:extLst>
      <p:ext uri="{BB962C8B-B14F-4D97-AF65-F5344CB8AC3E}">
        <p14:creationId xmlns:p14="http://schemas.microsoft.com/office/powerpoint/2010/main" val="669918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B5EBCD-881A-E84E-0411-48336110B59E}"/>
              </a:ext>
            </a:extLst>
          </p:cNvPr>
          <p:cNvSpPr txBox="1"/>
          <p:nvPr/>
        </p:nvSpPr>
        <p:spPr>
          <a:xfrm>
            <a:off x="622958" y="2151727"/>
            <a:ext cx="1094608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Chamberi Super Display" panose="02040503080505020303" pitchFamily="18" charset="77"/>
                <a:cs typeface="Arial" panose="020B0604020202020204" pitchFamily="34" charset="0"/>
              </a:rPr>
              <a:t>“The heavens are now seen to resemble a luxuriant garden, which contains the greatest variety of productions, in different flourishing beds.”</a:t>
            </a:r>
          </a:p>
          <a:p>
            <a:endParaRPr lang="en-US" sz="3200" dirty="0">
              <a:solidFill>
                <a:schemeClr val="bg1"/>
              </a:solidFill>
              <a:latin typeface="Chamberi Super Display" panose="02040503080505020303" pitchFamily="18" charset="77"/>
              <a:cs typeface="Arial" panose="020B0604020202020204" pitchFamily="34" charset="0"/>
            </a:endParaRPr>
          </a:p>
          <a:p>
            <a:pPr algn="r"/>
            <a:r>
              <a:rPr lang="en-US" sz="3200" dirty="0">
                <a:solidFill>
                  <a:schemeClr val="bg1"/>
                </a:solidFill>
                <a:latin typeface="Chapaza Italic" pitchFamily="2" charset="0"/>
              </a:rPr>
              <a:t>- Sir William Herschel</a:t>
            </a:r>
          </a:p>
        </p:txBody>
      </p:sp>
    </p:spTree>
    <p:extLst>
      <p:ext uri="{BB962C8B-B14F-4D97-AF65-F5344CB8AC3E}">
        <p14:creationId xmlns:p14="http://schemas.microsoft.com/office/powerpoint/2010/main" val="1025986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58" y="424501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Chapaza" pitchFamily="2" charset="0"/>
              </a:rPr>
              <a:t>Objectives and Motivation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8C3867-CB46-DCD4-6409-72E3C2AF28CF}"/>
              </a:ext>
            </a:extLst>
          </p:cNvPr>
          <p:cNvSpPr txBox="1"/>
          <p:nvPr/>
        </p:nvSpPr>
        <p:spPr>
          <a:xfrm>
            <a:off x="232558" y="1414463"/>
            <a:ext cx="1172688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Primary Objective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Observe open cluster with little use in galactic tracing 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Determine cluster’s population using methods from modern studies and algorithms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Explore </a:t>
            </a:r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relationships 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between parameters and Galactic position.</a:t>
            </a: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Secondary Objective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Classify observed clusters according to the </a:t>
            </a:r>
            <a:r>
              <a:rPr lang="en-US" sz="2400" dirty="0" err="1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Trumpler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scheme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Nicely catalog stellar population of each observed cluster.</a:t>
            </a:r>
          </a:p>
          <a:p>
            <a:endParaRPr lang="en-US" sz="24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Motivation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Lots of data, no one to analyze.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Large development in isochrone research in the last 2 decades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Aid Gaia’s second data release (GDR2)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Resurgence of similar studies  [</a:t>
            </a:r>
            <a:r>
              <a:rPr lang="en-IE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Xiang, M., Rix, HW. (2022)]</a:t>
            </a:r>
          </a:p>
          <a:p>
            <a:pPr marL="342900" indent="-342900">
              <a:buFont typeface="+mj-lt"/>
              <a:buAutoNum type="arabicPeriod"/>
            </a:pPr>
            <a:r>
              <a:rPr lang="en-IE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I really like the idea of cataloguing stars </a:t>
            </a:r>
            <a:endParaRPr lang="en-US" sz="24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24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pic>
        <p:nvPicPr>
          <p:cNvPr id="1026" name="Picture 2" descr="Volume 603 Issue 7902">
            <a:extLst>
              <a:ext uri="{FF2B5EF4-FFF2-40B4-BE49-F238E27FC236}">
                <a16:creationId xmlns:a16="http://schemas.microsoft.com/office/drawing/2014/main" id="{C7D34FA9-0648-CE63-37B5-C3BC510EC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7924" y="3021723"/>
            <a:ext cx="2574925" cy="3411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822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9135"/>
            <a:ext cx="12402256" cy="18208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Chapaza" pitchFamily="2" charset="0"/>
              </a:rPr>
              <a:t>A Brief History on Galactic Tracing and Open Clusters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F483301B-C7EE-C5C6-668B-A04CB175E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4441" y="4055538"/>
            <a:ext cx="6693476" cy="20814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9ACC70-0A53-8341-D777-CA8B7CFC4552}"/>
              </a:ext>
            </a:extLst>
          </p:cNvPr>
          <p:cNvSpPr txBox="1"/>
          <p:nvPr/>
        </p:nvSpPr>
        <p:spPr>
          <a:xfrm>
            <a:off x="0" y="1158240"/>
            <a:ext cx="1116530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1785: 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William Herschel 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publishes ‘on the construction of the heavens’ detailing one of the first formal mappings of the  milky way 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</a:p>
          <a:p>
            <a:endParaRPr lang="en-US" sz="2400" b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1918 – 1930: 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Harlow Shapley &amp; Robert </a:t>
            </a:r>
            <a:r>
              <a:rPr lang="en-US" sz="2400" i="1" dirty="0" err="1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Trumpler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use classification schemes and cluster parameters to try relate milky way structure.</a:t>
            </a:r>
          </a:p>
          <a:p>
            <a:endParaRPr lang="en-US" sz="2400" b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1960 – 90’s: 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Van de Burgh, Becker and </a:t>
            </a:r>
            <a:r>
              <a:rPr lang="en-US" sz="2400" i="1" dirty="0" err="1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Fenkart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conduct first studies mapping the arms of the milky way using open clusters.</a:t>
            </a:r>
            <a:endParaRPr lang="en-US" sz="2400" b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endParaRPr lang="en-US" sz="2400" b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1980’s – 2010’s: </a:t>
            </a:r>
            <a:r>
              <a:rPr lang="en-US" sz="2400" b="1" i="1" dirty="0" err="1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Lynga</a:t>
            </a:r>
            <a:r>
              <a:rPr lang="en-US" sz="2400" b="1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and Janes</a:t>
            </a:r>
          </a:p>
          <a:p>
            <a:r>
              <a:rPr lang="en-US" sz="2400" b="1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et al. 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perform mass isochrone fitting</a:t>
            </a:r>
          </a:p>
          <a:p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and cataloging. </a:t>
            </a:r>
          </a:p>
          <a:p>
            <a:endParaRPr lang="en-US" sz="24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2010’s – Present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: Dozens of machine</a:t>
            </a:r>
          </a:p>
          <a:p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learning and statistical studies looing at 1000’s of clusters</a:t>
            </a:r>
          </a:p>
        </p:txBody>
      </p:sp>
    </p:spTree>
    <p:extLst>
      <p:ext uri="{BB962C8B-B14F-4D97-AF65-F5344CB8AC3E}">
        <p14:creationId xmlns:p14="http://schemas.microsoft.com/office/powerpoint/2010/main" val="2918973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58" y="424501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Chapaza" pitchFamily="2" charset="0"/>
              </a:rPr>
              <a:t>What are Open Cluster?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0E3C7C-6E47-1BF4-92E2-41AD7F888695}"/>
              </a:ext>
            </a:extLst>
          </p:cNvPr>
          <p:cNvSpPr txBox="1"/>
          <p:nvPr/>
        </p:nvSpPr>
        <p:spPr>
          <a:xfrm>
            <a:off x="396240" y="1432559"/>
            <a:ext cx="605028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Stellar populations of</a:t>
            </a:r>
            <a:r>
              <a:rPr lang="en-IE" sz="32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IE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⪅ 1000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800" b="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Most are younger than globular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Loose gravitational bound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800" b="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High </a:t>
            </a:r>
            <a:r>
              <a:rPr lang="en-IE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enrichment </a:t>
            </a:r>
            <a:r>
              <a:rPr lang="en-IE" sz="2800" b="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metallic mainly population I stars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800" b="1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Homogenous</a:t>
            </a:r>
            <a:r>
              <a:rPr lang="en-IE" sz="2800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IE" sz="2800" b="1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populations</a:t>
            </a:r>
            <a:r>
              <a:rPr lang="en-IE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, makes them ideal to use as galactic laboratories.  </a:t>
            </a:r>
            <a:endParaRPr lang="en-IE" sz="4400" b="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800" b="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pic>
        <p:nvPicPr>
          <p:cNvPr id="7" name="Picture 6" descr="Berkeley 28">
            <a:extLst>
              <a:ext uri="{FF2B5EF4-FFF2-40B4-BE49-F238E27FC236}">
                <a16:creationId xmlns:a16="http://schemas.microsoft.com/office/drawing/2014/main" id="{6CD02175-DAAD-881D-B11B-1F775693F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3164" y="1087282"/>
            <a:ext cx="3356278" cy="3161397"/>
          </a:xfrm>
          <a:prstGeom prst="rect">
            <a:avLst/>
          </a:prstGeom>
        </p:spPr>
      </p:pic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F7F2FE49-CD4E-3EF1-8DC1-124982B1EC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0202" y="3272102"/>
            <a:ext cx="3352471" cy="31613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8F2757E-4A38-80BB-1E23-B989895C4E52}"/>
              </a:ext>
            </a:extLst>
          </p:cNvPr>
          <p:cNvSpPr txBox="1"/>
          <p:nvPr/>
        </p:nvSpPr>
        <p:spPr>
          <a:xfrm>
            <a:off x="8819411" y="6064167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NGC 2324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E9BBF0-AE6F-A072-0ECA-86A266AB373C}"/>
              </a:ext>
            </a:extLst>
          </p:cNvPr>
          <p:cNvSpPr txBox="1"/>
          <p:nvPr/>
        </p:nvSpPr>
        <p:spPr>
          <a:xfrm>
            <a:off x="8595437" y="1087282"/>
            <a:ext cx="1275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Berkeley 28</a:t>
            </a:r>
          </a:p>
        </p:txBody>
      </p:sp>
    </p:spTree>
    <p:extLst>
      <p:ext uri="{BB962C8B-B14F-4D97-AF65-F5344CB8AC3E}">
        <p14:creationId xmlns:p14="http://schemas.microsoft.com/office/powerpoint/2010/main" val="1947720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58" y="424501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Chapaza" pitchFamily="2" charset="0"/>
              </a:rPr>
              <a:t>Target &amp; Data Selection Strategy</a:t>
            </a: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1F7190C4-0517-A8DD-53B7-A31700ED45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5129" y="2148135"/>
            <a:ext cx="7123856" cy="3561928"/>
          </a:xfrm>
          <a:prstGeom prst="rect">
            <a:avLst/>
          </a:prstGeom>
        </p:spPr>
      </p:pic>
      <p:pic>
        <p:nvPicPr>
          <p:cNvPr id="17" name="Picture 16" descr="A picture containing chart&#10;&#10;Description automatically generated">
            <a:extLst>
              <a:ext uri="{FF2B5EF4-FFF2-40B4-BE49-F238E27FC236}">
                <a16:creationId xmlns:a16="http://schemas.microsoft.com/office/drawing/2014/main" id="{1C767541-8E53-C164-4D28-10DCF2B365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8244" y="1366899"/>
            <a:ext cx="5124399" cy="512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92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9135"/>
            <a:ext cx="12402256" cy="18208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Chapaza" pitchFamily="2" charset="0"/>
              </a:rPr>
              <a:t>Determining Cluster Parameters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D9ACC70-0A53-8341-D777-CA8B7CFC4552}"/>
                  </a:ext>
                </a:extLst>
              </p:cNvPr>
              <p:cNvSpPr txBox="1"/>
              <p:nvPr/>
            </p:nvSpPr>
            <p:spPr>
              <a:xfrm>
                <a:off x="3727725" y="1926174"/>
                <a:ext cx="8155405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We’ve now have clusters of interest how do we learn about them? 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		Through fitting </a:t>
                </a:r>
                <a:r>
                  <a:rPr lang="en-US" sz="2000" b="1" i="1" dirty="0">
                    <a:solidFill>
                      <a:srgbClr val="EB00FF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isochrones</a:t>
                </a:r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to </a:t>
                </a:r>
                <a:r>
                  <a:rPr lang="en-US" sz="2000" b="1" i="1" dirty="0">
                    <a:solidFill>
                      <a:srgbClr val="EB00FF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colour</a:t>
                </a:r>
                <a:r>
                  <a:rPr lang="en-US" sz="2000" b="1" i="1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</a:t>
                </a:r>
                <a:r>
                  <a:rPr lang="en-US" sz="2000" b="1" i="1" dirty="0">
                    <a:solidFill>
                      <a:srgbClr val="EB00FF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magnitude diagrams </a:t>
                </a:r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(CMDs)</a:t>
                </a:r>
              </a:p>
              <a:p>
                <a:endParaRPr lang="en-US" sz="2000" b="1" dirty="0">
                  <a:solidFill>
                    <a:schemeClr val="bg1"/>
                  </a:solidFill>
                  <a:latin typeface="Linux Libertine" panose="02000503000000000000" pitchFamily="2" charset="0"/>
                  <a:ea typeface="Linux Libertine" panose="02000503000000000000" pitchFamily="2" charset="0"/>
                  <a:cs typeface="Linux Libertine" panose="02000503000000000000" pitchFamily="2" charset="0"/>
                </a:endParaRPr>
              </a:p>
              <a:p>
                <a:r>
                  <a:rPr lang="en-US" sz="2000" b="1" dirty="0">
                    <a:solidFill>
                      <a:srgbClr val="EB00FF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Isochrone</a:t>
                </a:r>
                <a:r>
                  <a:rPr lang="en-US" sz="2000" b="1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</a:t>
                </a:r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Linux Libertine" panose="02000503000000000000" pitchFamily="2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 a curve that can be fitted to a Hertzsprung-Russell (H-R) diagram that details the evolution of stars with specific parameters (age, Fe/H, Av, distance)</a:t>
                </a:r>
              </a:p>
              <a:p>
                <a:endParaRPr lang="en-US" sz="2000" dirty="0">
                  <a:solidFill>
                    <a:schemeClr val="bg1"/>
                  </a:solidFill>
                  <a:latin typeface="Linux Libertine" panose="02000503000000000000" pitchFamily="2" charset="0"/>
                  <a:ea typeface="Linux Libertine" panose="02000503000000000000" pitchFamily="2" charset="0"/>
                  <a:cs typeface="Linux Libertine" panose="02000503000000000000" pitchFamily="2" charset="0"/>
                </a:endParaRPr>
              </a:p>
              <a:p>
                <a:r>
                  <a:rPr lang="en-US" sz="2000" b="1" dirty="0">
                    <a:solidFill>
                      <a:srgbClr val="EB00FF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CMDs</a:t>
                </a:r>
                <a:r>
                  <a:rPr lang="en-US" sz="2000" b="1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</a:t>
                </a:r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Linux Libertine" panose="02000503000000000000" pitchFamily="2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diagram variant of H-R diagram using magnitude (y-axis) and colour (x-axis) 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D9ACC70-0A53-8341-D777-CA8B7CFC45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7725" y="1926174"/>
                <a:ext cx="8155405" cy="3170099"/>
              </a:xfrm>
              <a:prstGeom prst="rect">
                <a:avLst/>
              </a:prstGeom>
              <a:blipFill>
                <a:blip r:embed="rId3"/>
                <a:stretch>
                  <a:fillRect l="-778" t="-1195" b="-23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352D2AB-0E72-240C-13A4-8BC3EC6B7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6732"/>
            <a:ext cx="3522486" cy="704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0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9135"/>
            <a:ext cx="12402256" cy="18208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Chapaza" pitchFamily="2" charset="0"/>
              </a:rPr>
              <a:t>Obstacles in Fitting Isochrones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9ACC70-0A53-8341-D777-CA8B7CFC4552}"/>
              </a:ext>
            </a:extLst>
          </p:cNvPr>
          <p:cNvSpPr txBox="1"/>
          <p:nvPr/>
        </p:nvSpPr>
        <p:spPr>
          <a:xfrm>
            <a:off x="513346" y="1761728"/>
            <a:ext cx="11165305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The prominent problem in determining  open cluster parameters</a:t>
            </a:r>
          </a:p>
          <a:p>
            <a:pPr algn="ctr"/>
            <a:endParaRPr lang="en-US" sz="36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en-US" sz="36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Are the detected stars </a:t>
            </a:r>
            <a:r>
              <a:rPr lang="en-US" sz="3600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members</a:t>
            </a:r>
            <a:r>
              <a:rPr lang="en-US" sz="36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of the cluster? </a:t>
            </a:r>
          </a:p>
          <a:p>
            <a:endParaRPr lang="en-US" sz="36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32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Reason for problem: </a:t>
            </a:r>
            <a:r>
              <a:rPr lang="en-US" sz="32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Open clusters have no </a:t>
            </a:r>
            <a:r>
              <a:rPr lang="en-US" sz="3200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discernable</a:t>
            </a:r>
            <a:r>
              <a:rPr lang="en-US" sz="32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shape so that puts conventional spatial distribution profiling </a:t>
            </a:r>
            <a:r>
              <a:rPr lang="en-US" sz="32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out the window  </a:t>
            </a:r>
          </a:p>
        </p:txBody>
      </p:sp>
    </p:spTree>
    <p:extLst>
      <p:ext uri="{BB962C8B-B14F-4D97-AF65-F5344CB8AC3E}">
        <p14:creationId xmlns:p14="http://schemas.microsoft.com/office/powerpoint/2010/main" val="2917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9135"/>
            <a:ext cx="12402256" cy="18208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Chapaza" pitchFamily="2" charset="0"/>
              </a:rPr>
              <a:t>Possible Solutions to the 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FBF01D-3C24-83CE-BCD6-633F20EA4037}"/>
              </a:ext>
            </a:extLst>
          </p:cNvPr>
          <p:cNvSpPr txBox="1"/>
          <p:nvPr/>
        </p:nvSpPr>
        <p:spPr>
          <a:xfrm>
            <a:off x="225424" y="851296"/>
            <a:ext cx="117411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i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Open Clusters do have a </a:t>
            </a:r>
            <a:r>
              <a:rPr lang="en-US" sz="2800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homogenous</a:t>
            </a:r>
            <a:r>
              <a:rPr lang="en-US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stellar population, we then turn to </a:t>
            </a:r>
            <a:r>
              <a:rPr lang="en-US" sz="2800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clustering</a:t>
            </a:r>
            <a:r>
              <a:rPr lang="en-US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on the CMD and metallicity distribution of targets!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Use of an </a:t>
            </a:r>
            <a:r>
              <a:rPr lang="en-US" sz="2800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astrometric</a:t>
            </a:r>
            <a:r>
              <a:rPr lang="en-US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study such as </a:t>
            </a:r>
            <a:r>
              <a:rPr lang="en-US" sz="2800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Gaia’s second data</a:t>
            </a:r>
            <a:r>
              <a:rPr lang="en-US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release to determine population members! </a:t>
            </a:r>
          </a:p>
        </p:txBody>
      </p:sp>
    </p:spTree>
    <p:extLst>
      <p:ext uri="{BB962C8B-B14F-4D97-AF65-F5344CB8AC3E}">
        <p14:creationId xmlns:p14="http://schemas.microsoft.com/office/powerpoint/2010/main" val="2500216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1822</TotalTime>
  <Words>550</Words>
  <Application>Microsoft Macintosh PowerPoint</Application>
  <PresentationFormat>Widescreen</PresentationFormat>
  <Paragraphs>69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American Typewriter</vt:lpstr>
      <vt:lpstr>Arial</vt:lpstr>
      <vt:lpstr>Calibri</vt:lpstr>
      <vt:lpstr>Calibri Light</vt:lpstr>
      <vt:lpstr>Cambria Math</vt:lpstr>
      <vt:lpstr>Chamberi Super Display</vt:lpstr>
      <vt:lpstr>Chapaza</vt:lpstr>
      <vt:lpstr>Chapaza Italic</vt:lpstr>
      <vt:lpstr>Linux Libertine</vt:lpstr>
      <vt:lpstr>Office Theme</vt:lpstr>
      <vt:lpstr>PowerPoint Presentation</vt:lpstr>
      <vt:lpstr>PowerPoint Presentation</vt:lpstr>
      <vt:lpstr>Objectives and Motivation</vt:lpstr>
      <vt:lpstr>A Brief History on Galactic Tracing and Open Clusters</vt:lpstr>
      <vt:lpstr>What are Open Cluster?</vt:lpstr>
      <vt:lpstr>Target &amp; Data Selection Strategy</vt:lpstr>
      <vt:lpstr>Determining Cluster Parameters</vt:lpstr>
      <vt:lpstr>Obstacles in Fitting Isochrones</vt:lpstr>
      <vt:lpstr>Possible Solutions to the Problem</vt:lpstr>
      <vt:lpstr>Possible Solutions to the Problem</vt:lpstr>
      <vt:lpstr>The End…  Questions? Feedback?</vt:lpstr>
      <vt:lpstr>Slides to Aid Potential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Owen Johnson</dc:creator>
  <cp:lastModifiedBy>Owen Johnson</cp:lastModifiedBy>
  <cp:revision>18</cp:revision>
  <dcterms:created xsi:type="dcterms:W3CDTF">2022-04-16T11:55:56Z</dcterms:created>
  <dcterms:modified xsi:type="dcterms:W3CDTF">2022-04-17T18:21:53Z</dcterms:modified>
</cp:coreProperties>
</file>

<file path=docProps/thumbnail.jpeg>
</file>